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24" r:id="rId3"/>
    <p:sldId id="257" r:id="rId4"/>
    <p:sldId id="326" r:id="rId5"/>
    <p:sldId id="32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23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00" autoAdjust="0"/>
    <p:restoredTop sz="93548" autoAdjust="0"/>
  </p:normalViewPr>
  <p:slideViewPr>
    <p:cSldViewPr snapToGrid="0">
      <p:cViewPr>
        <p:scale>
          <a:sx n="70" d="100"/>
          <a:sy n="70" d="100"/>
        </p:scale>
        <p:origin x="-744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97E02-B0A3-48E9-99E6-DA7C2E24C42A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AED15-3915-48E0-8810-A6F8C0A7B0F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Operating Systems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Paging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is a storage mechanism used to retrieve processes from the secondary storage into the main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 the form of pages. The main idea behind the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paging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is to divide each process in the form of pages.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AED15-3915-48E0-8810-A6F8C0A7B0F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406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4468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9484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4055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485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8595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295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419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873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7780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3903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06A5E-99FF-413F-B559-DB0CA020AE64}" type="datetimeFigureOut">
              <a:rPr lang="en-US" smtClean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B4660-EEA4-4B98-822E-C23D976D5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621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Paging And Page Replacement Algorithms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6440" y="4693282"/>
            <a:ext cx="9144000" cy="1655762"/>
          </a:xfrm>
        </p:spPr>
        <p:txBody>
          <a:bodyPr/>
          <a:lstStyle/>
          <a:p>
            <a:r>
              <a:rPr lang="en-US" sz="2000" b="1" dirty="0" smtClean="0"/>
              <a:t>Instructor </a:t>
            </a:r>
          </a:p>
          <a:p>
            <a:r>
              <a:rPr lang="en-US" sz="2000" b="1" dirty="0" smtClean="0"/>
              <a:t>Saba Naseem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saba.naseem@nu.edu.pk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400368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First-In First-Out (FIFO)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694" y="1825625"/>
            <a:ext cx="10515600" cy="4351338"/>
          </a:xfrm>
        </p:spPr>
        <p:txBody>
          <a:bodyPr/>
          <a:lstStyle/>
          <a:p>
            <a:r>
              <a:rPr lang="en-US" dirty="0" smtClean="0"/>
              <a:t>Pages in main memory are kept in a list </a:t>
            </a:r>
          </a:p>
          <a:p>
            <a:r>
              <a:rPr lang="en-US" dirty="0" smtClean="0"/>
              <a:t>Newest page is in head and the oldest in tail </a:t>
            </a:r>
          </a:p>
          <a:p>
            <a:r>
              <a:rPr lang="en-US" dirty="0" smtClean="0"/>
              <a:t>Treats page frames allocated to a process as a </a:t>
            </a:r>
            <a:r>
              <a:rPr lang="en-US" dirty="0" smtClean="0">
                <a:solidFill>
                  <a:srgbClr val="FF0000"/>
                </a:solidFill>
              </a:rPr>
              <a:t>circular buffer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When a buffer is full, the oldest is replaced. </a:t>
            </a:r>
          </a:p>
          <a:p>
            <a:pPr marL="457200" lvl="1" indent="0">
              <a:buNone/>
            </a:pPr>
            <a:r>
              <a:rPr lang="en-US" dirty="0" smtClean="0"/>
              <a:t>Hence first-in, first-out</a:t>
            </a:r>
          </a:p>
          <a:p>
            <a:pPr lvl="1"/>
            <a:r>
              <a:rPr lang="en-US" dirty="0" smtClean="0"/>
              <a:t>A frequently used page is often he oldest, so it will be repeatedly paged out by FIFO</a:t>
            </a:r>
          </a:p>
          <a:p>
            <a:pPr lvl="1"/>
            <a:r>
              <a:rPr lang="en-US" dirty="0" smtClean="0"/>
              <a:t>Simple to implement: </a:t>
            </a:r>
          </a:p>
          <a:p>
            <a:pPr lvl="2"/>
            <a:r>
              <a:rPr lang="en-US" dirty="0" smtClean="0"/>
              <a:t>Requires only a pointer that circles through the page frames of process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9017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FIFO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863" y="2293641"/>
            <a:ext cx="8482274" cy="34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76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281" y="1027906"/>
            <a:ext cx="56673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11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1557337"/>
            <a:ext cx="52006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51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12" y="1604962"/>
            <a:ext cx="50577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150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1519237"/>
            <a:ext cx="54578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46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1547812"/>
            <a:ext cx="57435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91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1462087"/>
            <a:ext cx="54673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02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09700"/>
            <a:ext cx="5791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30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609725"/>
            <a:ext cx="56388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576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Objectives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Paging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Page Fault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Page replacement Algorithms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Global and Local Replacement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475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1604962"/>
            <a:ext cx="55530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504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1428750"/>
            <a:ext cx="57054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175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1385887"/>
            <a:ext cx="5876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5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04962"/>
            <a:ext cx="57912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69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2076450"/>
            <a:ext cx="58864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07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Drawbacks of FIFO-PR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page which is being accessed quite often may also get replaced </a:t>
            </a:r>
          </a:p>
          <a:p>
            <a:r>
              <a:rPr lang="en-US" dirty="0" smtClean="0"/>
              <a:t>Ignores locality of reference. </a:t>
            </a:r>
          </a:p>
          <a:p>
            <a:pPr lvl="1"/>
            <a:r>
              <a:rPr lang="en-US" dirty="0" smtClean="0"/>
              <a:t>A page which was referenced last may also get replaced, although there is high probability of it’s need </a:t>
            </a:r>
          </a:p>
          <a:p>
            <a:pPr lvl="1"/>
            <a:r>
              <a:rPr lang="en-US" dirty="0" smtClean="0"/>
              <a:t>Performance is not always goo d</a:t>
            </a:r>
          </a:p>
          <a:p>
            <a:pPr lvl="1"/>
            <a:r>
              <a:rPr lang="en-US" dirty="0" smtClean="0"/>
              <a:t>Suffers from </a:t>
            </a:r>
            <a:r>
              <a:rPr lang="en-US" dirty="0" err="1" smtClean="0"/>
              <a:t>Belady’s</a:t>
            </a:r>
            <a:r>
              <a:rPr lang="en-US" dirty="0" smtClean="0"/>
              <a:t> Anomaly </a:t>
            </a:r>
          </a:p>
          <a:p>
            <a:pPr lvl="2"/>
            <a:r>
              <a:rPr lang="en-US" dirty="0" smtClean="0"/>
              <a:t>Page fault increases with increase in number of frames </a:t>
            </a:r>
          </a:p>
          <a:p>
            <a:pPr lvl="2"/>
            <a:r>
              <a:rPr lang="en-US" dirty="0" smtClean="0"/>
              <a:t>Thus, it is rarely used in its unmodified form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005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FIFO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b="1" spc="-10" dirty="0">
                <a:solidFill>
                  <a:srgbClr val="00B050"/>
                </a:solidFill>
                <a:latin typeface="Arial"/>
                <a:cs typeface="Arial"/>
              </a:rPr>
              <a:t>Advantage</a:t>
            </a:r>
            <a:r>
              <a:rPr lang="en-US" b="1" spc="-10" dirty="0">
                <a:latin typeface="Arial"/>
                <a:cs typeface="Arial"/>
              </a:rPr>
              <a:t>: 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Easy </a:t>
            </a:r>
            <a:r>
              <a:rPr lang="en-US" spc="5" dirty="0">
                <a:latin typeface="Arial"/>
                <a:cs typeface="Arial"/>
              </a:rPr>
              <a:t>to</a:t>
            </a:r>
            <a:r>
              <a:rPr lang="en-US" spc="30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implement</a:t>
            </a:r>
            <a:endParaRPr lang="en-US" dirty="0">
              <a:latin typeface="Arial"/>
              <a:cs typeface="Arial"/>
            </a:endParaRPr>
          </a:p>
          <a:p>
            <a:pPr marL="12700" marR="5080" algn="just">
              <a:lnSpc>
                <a:spcPct val="150000"/>
              </a:lnSpc>
              <a:spcBef>
                <a:spcPts val="600"/>
              </a:spcBef>
            </a:pPr>
            <a:r>
              <a:rPr lang="en-US" b="1" spc="-10" dirty="0">
                <a:solidFill>
                  <a:srgbClr val="FF0000"/>
                </a:solidFill>
                <a:latin typeface="Arial"/>
                <a:cs typeface="Arial"/>
              </a:rPr>
              <a:t>Disadvantage</a:t>
            </a:r>
            <a:r>
              <a:rPr lang="en-US" b="1" spc="-10" dirty="0">
                <a:latin typeface="Arial"/>
                <a:cs typeface="Arial"/>
              </a:rPr>
              <a:t>:</a:t>
            </a:r>
          </a:p>
          <a:p>
            <a:pPr marL="355600" marR="5080" indent="-342900" algn="just">
              <a:lnSpc>
                <a:spcPct val="150000"/>
              </a:lnSpc>
              <a:spcBef>
                <a:spcPts val="600"/>
              </a:spcBef>
            </a:pPr>
            <a:r>
              <a:rPr lang="en-US" spc="-10" dirty="0">
                <a:latin typeface="Arial"/>
                <a:cs typeface="Arial"/>
              </a:rPr>
              <a:t> page in </a:t>
            </a:r>
            <a:r>
              <a:rPr lang="en-US" spc="5" dirty="0">
                <a:latin typeface="Arial"/>
                <a:cs typeface="Arial"/>
              </a:rPr>
              <a:t>memory </a:t>
            </a:r>
            <a:r>
              <a:rPr lang="en-US" dirty="0">
                <a:latin typeface="Arial"/>
                <a:cs typeface="Arial"/>
              </a:rPr>
              <a:t>the </a:t>
            </a:r>
            <a:r>
              <a:rPr lang="en-US" spc="-5" dirty="0">
                <a:latin typeface="Arial"/>
                <a:cs typeface="Arial"/>
              </a:rPr>
              <a:t>longest </a:t>
            </a:r>
            <a:r>
              <a:rPr lang="en-US" spc="5" dirty="0">
                <a:latin typeface="Arial"/>
                <a:cs typeface="Arial"/>
              </a:rPr>
              <a:t>may </a:t>
            </a:r>
            <a:r>
              <a:rPr lang="en-US" dirty="0">
                <a:latin typeface="Arial"/>
                <a:cs typeface="Arial"/>
              </a:rPr>
              <a:t>be </a:t>
            </a:r>
            <a:r>
              <a:rPr lang="en-US" spc="-5" dirty="0">
                <a:latin typeface="Arial"/>
                <a:cs typeface="Arial"/>
              </a:rPr>
              <a:t>often  used</a:t>
            </a:r>
            <a:endParaRPr lang="en-US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600"/>
              </a:spcBef>
            </a:pPr>
            <a:r>
              <a:rPr lang="en-US" spc="-5" dirty="0">
                <a:latin typeface="Arial"/>
                <a:cs typeface="Arial"/>
              </a:rPr>
              <a:t>This algorithm forces </a:t>
            </a:r>
            <a:r>
              <a:rPr lang="en-US" spc="-10" dirty="0">
                <a:latin typeface="Arial"/>
                <a:cs typeface="Arial"/>
              </a:rPr>
              <a:t>pages </a:t>
            </a:r>
            <a:r>
              <a:rPr lang="en-US" spc="-5" dirty="0">
                <a:latin typeface="Arial"/>
                <a:cs typeface="Arial"/>
              </a:rPr>
              <a:t>out regardless of</a:t>
            </a:r>
            <a:r>
              <a:rPr lang="en-US" spc="50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usage</a:t>
            </a:r>
            <a:endParaRPr lang="en-US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600"/>
              </a:spcBef>
            </a:pPr>
            <a:r>
              <a:rPr lang="en-US" spc="-5" dirty="0">
                <a:latin typeface="Arial"/>
                <a:cs typeface="Arial"/>
              </a:rPr>
              <a:t>Usage </a:t>
            </a:r>
            <a:r>
              <a:rPr lang="en-US" spc="5" dirty="0">
                <a:latin typeface="Arial"/>
                <a:cs typeface="Arial"/>
              </a:rPr>
              <a:t>may </a:t>
            </a:r>
            <a:r>
              <a:rPr lang="en-US" spc="-5" dirty="0">
                <a:latin typeface="Arial"/>
                <a:cs typeface="Arial"/>
              </a:rPr>
              <a:t>be helpful in determining which </a:t>
            </a:r>
            <a:r>
              <a:rPr lang="en-US" spc="-10" dirty="0">
                <a:latin typeface="Arial"/>
                <a:cs typeface="Arial"/>
              </a:rPr>
              <a:t>pages </a:t>
            </a:r>
            <a:r>
              <a:rPr lang="en-US" dirty="0">
                <a:latin typeface="Arial"/>
                <a:cs typeface="Arial"/>
              </a:rPr>
              <a:t>to  </a:t>
            </a:r>
            <a:r>
              <a:rPr lang="en-US" spc="-5" dirty="0">
                <a:latin typeface="Arial"/>
                <a:cs typeface="Arial"/>
              </a:rPr>
              <a:t>keep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70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Optimal Page Replacement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optimal page replacement algorithm has the </a:t>
            </a:r>
            <a:r>
              <a:rPr lang="en-US" b="1" dirty="0" smtClean="0"/>
              <a:t>lowest</a:t>
            </a:r>
            <a:r>
              <a:rPr lang="en-US" dirty="0" smtClean="0"/>
              <a:t> page-fault rate of all algorithms and will never suffer from </a:t>
            </a:r>
            <a:r>
              <a:rPr lang="en-US" dirty="0" err="1" smtClean="0"/>
              <a:t>Belady’s</a:t>
            </a:r>
            <a:r>
              <a:rPr lang="en-US" dirty="0" smtClean="0"/>
              <a:t> Anomaly </a:t>
            </a:r>
          </a:p>
          <a:p>
            <a:r>
              <a:rPr lang="en-US" dirty="0" smtClean="0"/>
              <a:t>Such algorithm does not exist and has been called </a:t>
            </a:r>
            <a:r>
              <a:rPr lang="en-US" dirty="0" smtClean="0">
                <a:solidFill>
                  <a:srgbClr val="FF0000"/>
                </a:solidFill>
              </a:rPr>
              <a:t>OPT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F0000"/>
                </a:solidFill>
              </a:rPr>
              <a:t>MIN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 replaces the page that will not be used for the longest period of time </a:t>
            </a:r>
          </a:p>
          <a:p>
            <a:r>
              <a:rPr lang="en-US" dirty="0" smtClean="0"/>
              <a:t>Use of this page replacement algorithm guarantees the lowest number possible page fault for a fixed number of pages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402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490662"/>
            <a:ext cx="55626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782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1547812"/>
            <a:ext cx="54768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995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A memory management scheme </a:t>
            </a:r>
          </a:p>
          <a:p>
            <a:r>
              <a:rPr lang="en-US" dirty="0" smtClean="0"/>
              <a:t>OS reads data from hard disk in </a:t>
            </a:r>
            <a:r>
              <a:rPr lang="en-US" dirty="0" smtClean="0">
                <a:solidFill>
                  <a:srgbClr val="0070C0"/>
                </a:solidFill>
              </a:rPr>
              <a:t>blocks</a:t>
            </a:r>
            <a:r>
              <a:rPr lang="en-US" dirty="0" smtClean="0"/>
              <a:t> called </a:t>
            </a:r>
            <a:r>
              <a:rPr lang="en-US" b="1" dirty="0" smtClean="0">
                <a:solidFill>
                  <a:srgbClr val="FF0000"/>
                </a:solidFill>
              </a:rPr>
              <a:t>Pages – fixed size </a:t>
            </a:r>
          </a:p>
          <a:p>
            <a:pPr lvl="1"/>
            <a:r>
              <a:rPr lang="en-US" dirty="0"/>
              <a:t>Each </a:t>
            </a:r>
            <a:r>
              <a:rPr lang="en-US" dirty="0" smtClean="0"/>
              <a:t>used page can be in hard disk or in a </a:t>
            </a:r>
            <a:r>
              <a:rPr lang="en-US" dirty="0" smtClean="0">
                <a:solidFill>
                  <a:srgbClr val="0070C0"/>
                </a:solidFill>
              </a:rPr>
              <a:t>page frame </a:t>
            </a:r>
            <a:r>
              <a:rPr lang="en-US" dirty="0" smtClean="0"/>
              <a:t>in RAM </a:t>
            </a:r>
            <a:endParaRPr lang="en-US" dirty="0"/>
          </a:p>
          <a:p>
            <a:r>
              <a:rPr lang="en-US" dirty="0" smtClean="0"/>
              <a:t>Physical region of memory (RAM) containing a single page is </a:t>
            </a:r>
            <a:r>
              <a:rPr lang="en-US" b="1" dirty="0" smtClean="0">
                <a:solidFill>
                  <a:srgbClr val="FF0000"/>
                </a:solidFill>
              </a:rPr>
              <a:t>Frame </a:t>
            </a:r>
          </a:p>
        </p:txBody>
      </p:sp>
    </p:spTree>
    <p:extLst>
      <p:ext uri="{BB962C8B-B14F-4D97-AF65-F5344CB8AC3E}">
        <p14:creationId xmlns:p14="http://schemas.microsoft.com/office/powerpoint/2010/main" xmlns="" val="8388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1476375"/>
            <a:ext cx="5429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46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1376362"/>
            <a:ext cx="57721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26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1490662"/>
            <a:ext cx="57245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293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2" y="1471612"/>
            <a:ext cx="57816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4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7" y="1366837"/>
            <a:ext cx="58007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535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7" y="1462087"/>
            <a:ext cx="58007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95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2" y="1471612"/>
            <a:ext cx="57816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648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1419225"/>
            <a:ext cx="58864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88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1409700"/>
            <a:ext cx="56197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019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7" y="1447800"/>
            <a:ext cx="58007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883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 Replacement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ecides </a:t>
            </a:r>
            <a:r>
              <a:rPr lang="en-US" dirty="0"/>
              <a:t>which memory page is to be </a:t>
            </a:r>
            <a:r>
              <a:rPr lang="en-US" dirty="0" smtClean="0"/>
              <a:t>replaced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Swap out</a:t>
            </a:r>
          </a:p>
          <a:p>
            <a:r>
              <a:rPr lang="en-US" dirty="0" smtClean="0"/>
              <a:t>All about determining </a:t>
            </a:r>
            <a:r>
              <a:rPr lang="en-US" dirty="0"/>
              <a:t>the page number which needs to be replaced in order to make space for the requested </a:t>
            </a:r>
            <a:r>
              <a:rPr lang="en-US" dirty="0" smtClean="0"/>
              <a:t>page</a:t>
            </a:r>
          </a:p>
          <a:p>
            <a:r>
              <a:rPr lang="en-US" dirty="0"/>
              <a:t>Page replacement is done when the requested page is not found in the main memory (</a:t>
            </a:r>
            <a:r>
              <a:rPr lang="en-US" dirty="0">
                <a:solidFill>
                  <a:srgbClr val="0070C0"/>
                </a:solidFill>
              </a:rPr>
              <a:t>page fault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473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419225"/>
            <a:ext cx="57150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868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790700"/>
            <a:ext cx="47339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097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590675"/>
            <a:ext cx="57340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757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1433512"/>
            <a:ext cx="6252381" cy="448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595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1519237"/>
            <a:ext cx="56292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40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1585912"/>
            <a:ext cx="5410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45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1624012"/>
            <a:ext cx="54102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90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1600200"/>
            <a:ext cx="54959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56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1614487"/>
            <a:ext cx="52006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17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433512"/>
            <a:ext cx="55245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51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Page fault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page requested by program is not available in memory</a:t>
            </a:r>
          </a:p>
          <a:p>
            <a:pPr lvl="1"/>
            <a:r>
              <a:rPr lang="en-US" dirty="0" smtClean="0"/>
              <a:t>Results in application shut down</a:t>
            </a:r>
          </a:p>
          <a:p>
            <a:r>
              <a:rPr lang="en-US" dirty="0" smtClean="0"/>
              <a:t>OS must take control and handle the page fault, it should:</a:t>
            </a:r>
          </a:p>
          <a:p>
            <a:pPr lvl="1"/>
            <a:r>
              <a:rPr lang="en-US" dirty="0" smtClean="0"/>
              <a:t>Determine the location of data in hard disk </a:t>
            </a:r>
          </a:p>
          <a:p>
            <a:pPr lvl="1"/>
            <a:r>
              <a:rPr lang="en-US" dirty="0" smtClean="0"/>
              <a:t>Obtain </a:t>
            </a:r>
            <a:r>
              <a:rPr lang="en-US" dirty="0" smtClean="0">
                <a:solidFill>
                  <a:srgbClr val="FF0000"/>
                </a:solidFill>
              </a:rPr>
              <a:t>empty page frame </a:t>
            </a:r>
          </a:p>
          <a:p>
            <a:pPr lvl="1"/>
            <a:r>
              <a:rPr lang="en-US" dirty="0" smtClean="0"/>
              <a:t>Load requested data into the frame</a:t>
            </a:r>
          </a:p>
          <a:p>
            <a:pPr lvl="1"/>
            <a:r>
              <a:rPr lang="en-US" dirty="0" smtClean="0"/>
              <a:t>Update the </a:t>
            </a:r>
            <a:r>
              <a:rPr lang="en-US" dirty="0" smtClean="0">
                <a:solidFill>
                  <a:srgbClr val="0070C0"/>
                </a:solidFill>
              </a:rPr>
              <a:t>page table </a:t>
            </a:r>
          </a:p>
          <a:p>
            <a:pPr lvl="1"/>
            <a:r>
              <a:rPr lang="en-US" dirty="0" smtClean="0"/>
              <a:t>Return control to the program – </a:t>
            </a:r>
            <a:r>
              <a:rPr lang="en-US" dirty="0" smtClean="0">
                <a:solidFill>
                  <a:srgbClr val="0070C0"/>
                </a:solidFill>
              </a:rPr>
              <a:t>invisible to user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65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2" y="1471612"/>
            <a:ext cx="55911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41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371600"/>
            <a:ext cx="5676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784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5" y="1438275"/>
            <a:ext cx="56959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52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457325"/>
            <a:ext cx="56007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46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1414462"/>
            <a:ext cx="56578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42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347787"/>
            <a:ext cx="56769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1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362075"/>
            <a:ext cx="57531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994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14487"/>
            <a:ext cx="55340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44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2124075"/>
            <a:ext cx="52959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527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538287"/>
            <a:ext cx="5534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806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Need for Page Replacement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all page frames are non empty in RAM </a:t>
            </a:r>
          </a:p>
          <a:p>
            <a:r>
              <a:rPr lang="en-US" dirty="0" smtClean="0"/>
              <a:t>Efficient paging system must determine the frame to empty </a:t>
            </a:r>
          </a:p>
          <a:p>
            <a:pPr lvl="1"/>
            <a:r>
              <a:rPr lang="en-US" dirty="0" smtClean="0"/>
              <a:t>By choosing one that is least likely to be used or needed 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Limited physical memory -&gt; limited no. of frames -&gt; limited no. of  frame allocated to a process </a:t>
            </a:r>
          </a:p>
          <a:p>
            <a:r>
              <a:rPr lang="en-US" b="1" dirty="0" smtClean="0"/>
              <a:t>Solution: 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PAGE REPLACEMENT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889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1452562"/>
            <a:ext cx="56197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18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438275"/>
            <a:ext cx="54483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29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400175"/>
            <a:ext cx="59150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92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28775"/>
            <a:ext cx="5791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89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676400"/>
            <a:ext cx="58483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1590675"/>
            <a:ext cx="56483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483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v/s Global Page Replacement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8047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“Replacement </a:t>
            </a:r>
            <a:r>
              <a:rPr lang="en-US" dirty="0"/>
              <a:t>algorithms can be local or </a:t>
            </a:r>
            <a:r>
              <a:rPr lang="en-US" dirty="0" smtClean="0"/>
              <a:t>global”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When </a:t>
            </a:r>
            <a:r>
              <a:rPr lang="en-US" dirty="0"/>
              <a:t>a process incurs a page fault, a local page replacement algorithm selects for replacement some page that belongs to that same process (or a group of processes sharing a memory partition). 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A </a:t>
            </a:r>
            <a:r>
              <a:rPr lang="en-US" dirty="0"/>
              <a:t>global replacement algorithm is free to select any page in memory.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2858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v/s Global Page Replacement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611118" cy="46524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Local page replacement assumes some form of memory partitioning that determines how many pages are to be assigned to a given process or a group of processes. 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The advantage of local page replacement is its scalability: each process can handle its page faults independently without contending for some shared global data structure.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5896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Goal of Page replacement Algorithm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Provide lowest fault rate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804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56" y="515757"/>
            <a:ext cx="8222088" cy="549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007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Replacement Algorithms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290" y="1580926"/>
            <a:ext cx="105156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 smtClean="0"/>
              <a:t>First In First Out (FIFO)</a:t>
            </a:r>
          </a:p>
          <a:p>
            <a:pPr algn="just"/>
            <a:r>
              <a:rPr lang="en-US" b="1" dirty="0" smtClean="0"/>
              <a:t>Optimal Replacement (OPT)</a:t>
            </a:r>
          </a:p>
          <a:p>
            <a:pPr algn="just"/>
            <a:r>
              <a:rPr lang="en-US" b="1" dirty="0" smtClean="0"/>
              <a:t>Least Recently Used (LRU)</a:t>
            </a:r>
          </a:p>
          <a:p>
            <a:pPr algn="just"/>
            <a:r>
              <a:rPr lang="en-US" dirty="0" smtClean="0"/>
              <a:t>Not Recently Used (NRU)</a:t>
            </a:r>
          </a:p>
          <a:p>
            <a:pPr algn="just"/>
            <a:r>
              <a:rPr lang="en-US" b="1" dirty="0" smtClean="0"/>
              <a:t>Second Chance</a:t>
            </a:r>
          </a:p>
          <a:p>
            <a:pPr algn="just"/>
            <a:r>
              <a:rPr lang="en-US" dirty="0" smtClean="0"/>
              <a:t>Not Frequently Used (NFU)</a:t>
            </a:r>
          </a:p>
          <a:p>
            <a:pPr algn="just"/>
            <a:r>
              <a:rPr lang="en-US" dirty="0" smtClean="0"/>
              <a:t>Random Replacement</a:t>
            </a:r>
          </a:p>
          <a:p>
            <a:pPr algn="just"/>
            <a:r>
              <a:rPr lang="en-US" dirty="0" smtClean="0"/>
              <a:t>Working Set Replacement</a:t>
            </a:r>
          </a:p>
          <a:p>
            <a:pPr algn="just"/>
            <a:r>
              <a:rPr lang="en-US" dirty="0" smtClean="0"/>
              <a:t>Counting Replacement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57494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670</Words>
  <Application>Microsoft Office PowerPoint</Application>
  <PresentationFormat>Custom</PresentationFormat>
  <Paragraphs>95</Paragraphs>
  <Slides>67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Paging And Page Replacement Algorithms</vt:lpstr>
      <vt:lpstr>Objectives</vt:lpstr>
      <vt:lpstr>Paging </vt:lpstr>
      <vt:lpstr>Page Replacement </vt:lpstr>
      <vt:lpstr>Page fault </vt:lpstr>
      <vt:lpstr>Need for Page Replacement </vt:lpstr>
      <vt:lpstr>Goal of Page replacement Algorithm </vt:lpstr>
      <vt:lpstr>Slide 8</vt:lpstr>
      <vt:lpstr>Replacement Algorithms</vt:lpstr>
      <vt:lpstr>First-In First-Out (FIFO)</vt:lpstr>
      <vt:lpstr>FIFO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Drawbacks of FIFO-PR</vt:lpstr>
      <vt:lpstr>FIFO</vt:lpstr>
      <vt:lpstr>Optimal Page Replacement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Local v/s Global Page Replacement </vt:lpstr>
      <vt:lpstr>Local v/s Global Page Replacement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Saba Naseem</dc:creator>
  <cp:lastModifiedBy>asus</cp:lastModifiedBy>
  <cp:revision>75</cp:revision>
  <dcterms:created xsi:type="dcterms:W3CDTF">2020-01-09T07:55:24Z</dcterms:created>
  <dcterms:modified xsi:type="dcterms:W3CDTF">2020-05-15T00:58:44Z</dcterms:modified>
</cp:coreProperties>
</file>